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5" r:id="rId4"/>
    <p:sldId id="258" r:id="rId5"/>
    <p:sldId id="259" r:id="rId6"/>
    <p:sldId id="260" r:id="rId7"/>
    <p:sldId id="261" r:id="rId8"/>
    <p:sldId id="266" r:id="rId9"/>
    <p:sldId id="262" r:id="rId10"/>
    <p:sldId id="270" r:id="rId11"/>
    <p:sldId id="263" r:id="rId12"/>
    <p:sldId id="269" r:id="rId13"/>
    <p:sldId id="267" r:id="rId14"/>
    <p:sldId id="268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D883AD-974D-4E8B-B7B1-FE21D500E05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734F53-ABD5-4B0A-BDF5-5D3C11ADCE9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105A065-11FD-4199-A26F-CA9503220F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0E32E-6EE6-4A14-9178-847068FB5834}" type="datetimeFigureOut">
              <a:rPr lang="en-GB" smtClean="0"/>
              <a:t>19/09/2019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B3A584D-69BE-4E27-8692-3764E04690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C92BF7A-0522-4B83-BB8A-839767972B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D15BA0-83A7-4972-ACB9-AB78438FB3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4363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87FCC8-D3AA-4C1E-9240-41728117ED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2F823B8-01A5-4B35-A277-41974C80613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D78803A-03E1-4370-AA69-7E1B4D80F3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0E32E-6EE6-4A14-9178-847068FB5834}" type="datetimeFigureOut">
              <a:rPr lang="en-GB" smtClean="0"/>
              <a:t>19/09/2019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978B801-7A0B-487C-A7B7-B6AE7CCF74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77A3BFE-45E6-4C99-B1CC-D1F085E61A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D15BA0-83A7-4972-ACB9-AB78438FB3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01893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EFE73E-0475-4E66-B597-D59BBEB246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ED38B6B-B14F-47CB-BC09-FE5F7837EBB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E914259-7F4A-48A6-B6CF-789DC57F37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0E32E-6EE6-4A14-9178-847068FB5834}" type="datetimeFigureOut">
              <a:rPr lang="en-GB" smtClean="0"/>
              <a:t>19/09/2019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8DAE7F-978F-492D-BD97-981F873E62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CA11F8-19B4-4544-B8B1-1D2599D80E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D15BA0-83A7-4972-ACB9-AB78438FB3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77739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F73D5E-1F3D-4AB2-9EEE-E40B158BEA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5335B4-31AC-4E43-8204-1C7D6083F7F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279D476-0271-41FB-BD12-79D3296A0F9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B8B37D2-2887-408F-8F2A-260CC67FDE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0E32E-6EE6-4A14-9178-847068FB5834}" type="datetimeFigureOut">
              <a:rPr lang="en-GB" smtClean="0"/>
              <a:t>19/09/2019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4A43096-E459-45EB-B266-68BBA76D75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0C15391-50E4-4B41-B18A-CA8F6E8894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D15BA0-83A7-4972-ACB9-AB78438FB3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33021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A71FA0-1A76-4D49-94F2-6799782EA7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735A311-1392-41FB-9C03-A6EE0B3A6C4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99C93F6-9D1E-48C9-BC10-4786EFFCF04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84B102-C1ED-4E2B-BAD8-A6F1DA08127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57270ED-B802-43DC-AE3E-E1896CC866B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58A0AA0-8E3B-4A93-ABD3-BF68F1C311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0E32E-6EE6-4A14-9178-847068FB5834}" type="datetimeFigureOut">
              <a:rPr lang="en-GB" smtClean="0"/>
              <a:t>19/09/2019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40A33EA-C90A-419D-844E-8744845D82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4A6F734-68E8-4B50-9CFA-5CC44FA580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D15BA0-83A7-4972-ACB9-AB78438FB3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16338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0E31FE-95B5-46C7-8DCF-A3469C36C9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D39C22D-6E52-4959-85CE-99C90D8234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0E32E-6EE6-4A14-9178-847068FB5834}" type="datetimeFigureOut">
              <a:rPr lang="en-GB" smtClean="0"/>
              <a:t>19/09/2019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05B39F6-F88B-45F0-B782-322E55ED3D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D51D5A5-FAFF-4B8F-A926-9E52713C05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D15BA0-83A7-4972-ACB9-AB78438FB3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0181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98A023A-D3E8-4810-AF80-FF3F562C4D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0E32E-6EE6-4A14-9178-847068FB5834}" type="datetimeFigureOut">
              <a:rPr lang="en-GB" smtClean="0"/>
              <a:t>19/09/2019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EB98BFC-FF0E-423F-88A4-1536046DAB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A5C7D4F-43F6-499C-BE36-D36F6C9292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D15BA0-83A7-4972-ACB9-AB78438FB3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7308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E39FDE-0858-4C79-8276-CF683BBDB0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1D11D72-3D90-4A95-B859-D0E78EFB61D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EB40E65-E9B6-44D8-8C87-B9FA29A7D93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D15F4F7-8A85-41C4-8D19-75B6F6C9B7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0E32E-6EE6-4A14-9178-847068FB5834}" type="datetimeFigureOut">
              <a:rPr lang="en-GB" smtClean="0"/>
              <a:t>19/09/2019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0ED2CCC-37AB-40D4-9A8B-BE24721A16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025A2BA-446A-489D-B12E-AD9952E5FF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D15BA0-83A7-4972-ACB9-AB78438FB3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80566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96BEAB-9B25-4CA2-91A0-6120442846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5ED5272-93DE-4A2A-9F31-9DA234AB097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FE2CB6E-672C-4E0F-85A3-136983A9A48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9A5610E-B80B-43B0-B679-CE41E6052B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0E32E-6EE6-4A14-9178-847068FB5834}" type="datetimeFigureOut">
              <a:rPr lang="en-GB" smtClean="0"/>
              <a:t>19/09/2019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5C7A0CE-3687-49B0-9EE4-0A0FC6EF3E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479B616-166B-4887-B384-32AF5AC3F5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D15BA0-83A7-4972-ACB9-AB78438FB3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71504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906B84-0C5B-4CFA-A1C2-50D977AEEE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797701F-5E29-434C-8149-111932F6204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A308F79-3888-4BD0-99FF-2605ED926E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0E32E-6EE6-4A14-9178-847068FB5834}" type="datetimeFigureOut">
              <a:rPr lang="en-GB" smtClean="0"/>
              <a:t>19/09/2019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7675CFF-C1B4-4E9D-BF71-0CB69041A2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145CF24-2057-4070-96E6-F6A5C5278D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D15BA0-83A7-4972-ACB9-AB78438FB3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5058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921443A-47C9-45EE-A4FD-0A983D125DA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2DACD7B-05B5-4FF0-B133-AAA781FF822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DFF402-957A-4D34-B5C5-0E9B760841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0E32E-6EE6-4A14-9178-847068FB5834}" type="datetimeFigureOut">
              <a:rPr lang="en-GB" smtClean="0"/>
              <a:t>19/09/2019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2E4C07-0ED5-4F5E-B628-4C0326E1CC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2B1788F-CE13-4411-B6B1-D6AD304727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D15BA0-83A7-4972-ACB9-AB78438FB3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6995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09F8346-DC52-4446-9644-D691A067D0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88D36FD-D38B-44B0-9845-2F8A34F52F2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2CE7B6C-E173-4893-AD23-22B9ED2B94F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C0E32E-6EE6-4A14-9178-847068FB5834}" type="datetimeFigureOut">
              <a:rPr lang="en-GB" smtClean="0"/>
              <a:t>19/09/2019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39770FC-65CF-4A91-B358-D97A6767B30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97A15F-887E-497B-A677-E9A67B32955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D15BA0-83A7-4972-ACB9-AB78438FB3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67642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gsouto-digitalteacher.blogspot.com/2014/04/international-childrens-book-day-in.html" TargetMode="External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creativecommons.org/licenses/by-nc-nd/3.0/" TargetMode="Externa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w4c_DMS-3IE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researchgate.net/profile/Suzanne_Mol/publication/49740676_To_Read_or_Not_to_Read_A_Meta-Analysis_of_Print_Exposure_From_Infancy_to_Early_Adulthood/links/574eb19208aefc38ba1119bc.pdf" TargetMode="External"/><Relationship Id="rId2" Type="http://schemas.openxmlformats.org/officeDocument/2006/relationships/hyperlink" Target="http://onlinelibrary.wiley.com/doi/10.1111/1467-8624.00417/full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tandfonline.com/doi/abs/10.1080/19388071003731554" TargetMode="External"/><Relationship Id="rId4" Type="http://schemas.openxmlformats.org/officeDocument/2006/relationships/hyperlink" Target="http://journals.sagepub.com/doi/abs/10.1177/0142723711422626" TargetMode="Externa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10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33D4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FBA6DCD-7CC0-402F-8A2E-5AF662E3B93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rcRect l="4593" r="11844" b="-2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9" name="Rectangle 12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5F07783-8CEB-450A-AF0F-6A82C6D7387C}"/>
              </a:ext>
            </a:extLst>
          </p:cNvPr>
          <p:cNvSpPr txBox="1"/>
          <p:nvPr/>
        </p:nvSpPr>
        <p:spPr>
          <a:xfrm>
            <a:off x="9089206" y="6014478"/>
            <a:ext cx="2459327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GB" sz="700">
                <a:solidFill>
                  <a:srgbClr val="FFFFFF"/>
                </a:solidFill>
                <a:hlinkClick r:id="rId3" tooltip="http://gsouto-digitalteacher.blogspot.com/2014/04/international-childrens-book-day-in.html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This Photo</a:t>
            </a:r>
            <a:r>
              <a:rPr lang="en-GB" sz="700">
                <a:solidFill>
                  <a:srgbClr val="FFFFFF"/>
                </a:solidFill>
              </a:rPr>
              <a:t> by Unknown Author is licensed under </a:t>
            </a:r>
            <a:r>
              <a:rPr lang="en-GB" sz="700">
                <a:solidFill>
                  <a:srgbClr val="FFFFFF"/>
                </a:solidFill>
                <a:hlinkClick r:id="rId4" tooltip="https://creativecommons.org/licenses/by-nc-nd/3.0/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CC BY-NC-ND</a:t>
            </a:r>
            <a:endParaRPr lang="en-GB" sz="7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58887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0E98C3-D897-48D1-AD80-AB4C2975B5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Reading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CC6347-6E0F-4986-A8F8-FF84987FD86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Reading is a life skill that opens the door to the rest of our learning. Therefore a child needs to be able to decode and to comprehend a text that they are reading. The comprehending is fundamental.</a:t>
            </a:r>
          </a:p>
          <a:p>
            <a:endParaRPr lang="en-GB" dirty="0"/>
          </a:p>
          <a:p>
            <a:r>
              <a:rPr lang="en-GB" dirty="0"/>
              <a:t>Research shows that</a:t>
            </a:r>
          </a:p>
          <a:p>
            <a:r>
              <a:rPr lang="en-GB" dirty="0"/>
              <a:t>Students who read the most, read the best, achieve the most and stay in education the longest.</a:t>
            </a:r>
          </a:p>
          <a:p>
            <a:r>
              <a:rPr lang="en-GB" dirty="0"/>
              <a:t>Those who don’t read much, cant get better at it.</a:t>
            </a:r>
          </a:p>
        </p:txBody>
      </p:sp>
    </p:spTree>
    <p:extLst>
      <p:ext uri="{BB962C8B-B14F-4D97-AF65-F5344CB8AC3E}">
        <p14:creationId xmlns:p14="http://schemas.microsoft.com/office/powerpoint/2010/main" val="27730579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7C42F0-E703-48D4-8CE3-78663B94D9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Reading in school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FE8901-2CF5-4389-93B2-EFFED30E9C6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GB" dirty="0"/>
              <a:t>In school we are always reading and we read in all areas of the curriculum.</a:t>
            </a:r>
          </a:p>
          <a:p>
            <a:r>
              <a:rPr lang="en-GB" dirty="0"/>
              <a:t>Independent reading (your child’s reading book should be closely matched to their reading ability and comprehension levels)</a:t>
            </a:r>
          </a:p>
          <a:p>
            <a:r>
              <a:rPr lang="en-GB" dirty="0"/>
              <a:t>Library – every child should visit the library once a week. The book chosen is of the child’s choice and is an opportunity to look at a wider range of books. </a:t>
            </a:r>
          </a:p>
          <a:p>
            <a:r>
              <a:rPr lang="en-GB" dirty="0"/>
              <a:t>Whole Class Reading</a:t>
            </a:r>
          </a:p>
          <a:p>
            <a:r>
              <a:rPr lang="en-GB" dirty="0"/>
              <a:t>Drop Every Thing and Read</a:t>
            </a:r>
            <a:r>
              <a:rPr lang="en-GB" dirty="0" smtClean="0"/>
              <a:t>.</a:t>
            </a:r>
          </a:p>
          <a:p>
            <a:r>
              <a:rPr lang="en-GB" dirty="0" smtClean="0"/>
              <a:t>In Years 1 and 2 we also continue with developing children’s phonic </a:t>
            </a:r>
            <a:r>
              <a:rPr lang="en-GB" dirty="0" err="1" smtClean="0"/>
              <a:t>knowedge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0506405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7DDA3B-1AF2-492B-8ABB-E9A05D3B84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Reading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BD0F87E-249F-47C7-85A8-8F00D1C40A9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Good readers go through a number of different processes when they read.</a:t>
            </a:r>
          </a:p>
          <a:p>
            <a:r>
              <a:rPr lang="en-GB" dirty="0"/>
              <a:t>They should be able to self-monitor. Encourage your child to ask, “Does this make sense?”</a:t>
            </a:r>
          </a:p>
          <a:p>
            <a:r>
              <a:rPr lang="en-GB" dirty="0"/>
              <a:t>If it doesn’t make sense then use these strategies:</a:t>
            </a:r>
          </a:p>
          <a:p>
            <a:r>
              <a:rPr lang="en-GB" dirty="0"/>
              <a:t>Go back and reread</a:t>
            </a:r>
          </a:p>
          <a:p>
            <a:r>
              <a:rPr lang="en-GB" dirty="0"/>
              <a:t>Read ahead to clarify meaning</a:t>
            </a:r>
          </a:p>
          <a:p>
            <a:r>
              <a:rPr lang="en-GB" dirty="0" smtClean="0"/>
              <a:t>Try to say what has happened previously so that they can make sense of the text.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8647890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E50213-8DB8-41C8-8977-92E6B572F2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Reading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59F5BD-7AE5-4F44-B94A-EADB3144213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Good readers use their background knowledge, this is everything they already know;</a:t>
            </a:r>
          </a:p>
          <a:p>
            <a:r>
              <a:rPr lang="en-GB" dirty="0"/>
              <a:t>Their personal history</a:t>
            </a:r>
          </a:p>
          <a:p>
            <a:r>
              <a:rPr lang="en-GB" dirty="0"/>
              <a:t>What they have read or seen before</a:t>
            </a:r>
          </a:p>
          <a:p>
            <a:r>
              <a:rPr lang="en-GB" dirty="0"/>
              <a:t>Their experiences</a:t>
            </a:r>
          </a:p>
          <a:p>
            <a:r>
              <a:rPr lang="en-GB" dirty="0"/>
              <a:t>Their likes and dislikes</a:t>
            </a:r>
          </a:p>
          <a:p>
            <a:endParaRPr lang="en-GB" dirty="0"/>
          </a:p>
          <a:p>
            <a:r>
              <a:rPr lang="en-GB" dirty="0"/>
              <a:t>We use our background knowledge to help us to understand what we are reading.</a:t>
            </a:r>
          </a:p>
        </p:txBody>
      </p:sp>
    </p:spTree>
    <p:extLst>
      <p:ext uri="{BB962C8B-B14F-4D97-AF65-F5344CB8AC3E}">
        <p14:creationId xmlns:p14="http://schemas.microsoft.com/office/powerpoint/2010/main" val="212804718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B9DE0F-6D0F-4E7C-826B-25672473F6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Reading 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922D32D8-CFE0-4FAF-89F9-B29747C5EF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GB" dirty="0"/>
              <a:t>Visualising</a:t>
            </a:r>
          </a:p>
          <a:p>
            <a:endParaRPr lang="en-GB" dirty="0"/>
          </a:p>
          <a:p>
            <a:r>
              <a:rPr lang="en-GB" dirty="0"/>
              <a:t>Being able to visualise what is happening in a text is closely linked to your background knowledge. (you can’t visualise what you don’t know)</a:t>
            </a:r>
          </a:p>
          <a:p>
            <a:endParaRPr lang="en-GB" dirty="0"/>
          </a:p>
          <a:p>
            <a:r>
              <a:rPr lang="en-GB" dirty="0"/>
              <a:t>Children who are able to visualise the text generally comprehend much better. </a:t>
            </a:r>
            <a:endParaRPr lang="en-GB" dirty="0" smtClean="0"/>
          </a:p>
          <a:p>
            <a:r>
              <a:rPr lang="en-GB" dirty="0" smtClean="0"/>
              <a:t>We need to help children to visualise by showing them pictures of things that they might not yet know. How can you visualise an elephant if you have never seen one.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5068610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ECEA89-D507-418C-B952-BF53F46B10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Reading 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4E694097-A34F-4EE5-9689-6FAAE08B28A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Infer</a:t>
            </a:r>
          </a:p>
          <a:p>
            <a:pPr marL="0" indent="0">
              <a:buNone/>
            </a:pPr>
            <a:r>
              <a:rPr lang="en-GB" dirty="0"/>
              <a:t>Being able to infer is an important life-skill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When reading we need to be able to infer to answer questions that </a:t>
            </a:r>
          </a:p>
          <a:p>
            <a:pPr marL="0" indent="0">
              <a:buNone/>
            </a:pPr>
            <a:r>
              <a:rPr lang="en-GB" dirty="0"/>
              <a:t>Read on the lines (are straight forward retrieval)</a:t>
            </a:r>
          </a:p>
          <a:p>
            <a:pPr marL="0" indent="0">
              <a:buNone/>
            </a:pPr>
            <a:r>
              <a:rPr lang="en-GB" dirty="0"/>
              <a:t>Read between the lines (what the author is implying by saying something)</a:t>
            </a:r>
          </a:p>
          <a:p>
            <a:pPr marL="0" indent="0">
              <a:buNone/>
            </a:pPr>
            <a:r>
              <a:rPr lang="en-GB" dirty="0"/>
              <a:t>Read beyond the lines. (explaining your opinion, based on your own experiences and background knowledge)</a:t>
            </a:r>
          </a:p>
        </p:txBody>
      </p:sp>
    </p:spTree>
    <p:extLst>
      <p:ext uri="{BB962C8B-B14F-4D97-AF65-F5344CB8AC3E}">
        <p14:creationId xmlns:p14="http://schemas.microsoft.com/office/powerpoint/2010/main" val="185550630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6CE23E-A22F-4D32-8DD0-47C401C978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Reading Skills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6BCF62-9049-447F-94F5-3BB65CBC053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During Whole Class Reading we teach a range of strategies and skills so that the children are equipped to answer different types of questions.</a:t>
            </a:r>
          </a:p>
          <a:p>
            <a:r>
              <a:rPr lang="en-GB" dirty="0"/>
              <a:t>We also read a range of fiction, non-fiction and poetry</a:t>
            </a:r>
            <a:r>
              <a:rPr lang="en-GB" dirty="0" smtClean="0"/>
              <a:t>.</a:t>
            </a:r>
          </a:p>
          <a:p>
            <a:r>
              <a:rPr lang="en-GB" dirty="0" smtClean="0"/>
              <a:t>Children will be taught to answer a range of questions using different strategies. They need to retrieve, predict, infer, sequence, comment on vocabulary and summarise.</a:t>
            </a:r>
          </a:p>
          <a:p>
            <a:r>
              <a:rPr lang="en-GB" dirty="0" smtClean="0"/>
              <a:t>In Years 1 and 2 these skills are taught and practised repeatedly.</a:t>
            </a:r>
          </a:p>
          <a:p>
            <a:r>
              <a:rPr lang="en-GB" dirty="0" smtClean="0"/>
              <a:t>Phonics is also important but being good at phonics is not the only part </a:t>
            </a:r>
            <a:r>
              <a:rPr lang="en-GB" smtClean="0"/>
              <a:t>of reading.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42152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5FCBE4-E3C3-4681-825C-14CC20EBAA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End of Year </a:t>
            </a:r>
            <a:r>
              <a:rPr lang="en-GB" dirty="0" smtClean="0"/>
              <a:t>2 </a:t>
            </a:r>
            <a:r>
              <a:rPr lang="en-GB" dirty="0"/>
              <a:t>Expectations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8567F94-F93D-44CA-A4DF-098E6BAF6C1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31650"/>
            <a:ext cx="10515600" cy="4845313"/>
          </a:xfrm>
        </p:spPr>
        <p:txBody>
          <a:bodyPr>
            <a:noAutofit/>
          </a:bodyPr>
          <a:lstStyle/>
          <a:p>
            <a:r>
              <a:rPr lang="en-GB" b="1" dirty="0"/>
              <a:t>Working at the expected standard </a:t>
            </a:r>
            <a:r>
              <a:rPr lang="en-GB" dirty="0"/>
              <a:t>	</a:t>
            </a:r>
          </a:p>
          <a:p>
            <a:r>
              <a:rPr lang="en-GB" sz="2000" dirty="0"/>
              <a:t>The pupil can: </a:t>
            </a:r>
          </a:p>
          <a:p>
            <a:r>
              <a:rPr lang="en-GB" sz="2000" dirty="0"/>
              <a:t>• read accurately most words of two or more syllables </a:t>
            </a:r>
          </a:p>
          <a:p>
            <a:r>
              <a:rPr lang="en-GB" sz="2000" dirty="0"/>
              <a:t>• read most words containing common suffixes* </a:t>
            </a:r>
          </a:p>
          <a:p>
            <a:r>
              <a:rPr lang="en-GB" sz="2000" dirty="0"/>
              <a:t>• read most common exception words.* </a:t>
            </a:r>
          </a:p>
          <a:p>
            <a:r>
              <a:rPr lang="en-GB" sz="2000" dirty="0" smtClean="0"/>
              <a:t>In </a:t>
            </a:r>
            <a:r>
              <a:rPr lang="en-GB" sz="2000" dirty="0"/>
              <a:t>age-appropriate1 books, the pupil can: </a:t>
            </a:r>
          </a:p>
          <a:p>
            <a:r>
              <a:rPr lang="en-GB" sz="2000" dirty="0"/>
              <a:t>• read most words accurately without overt sounding and blending, and sufficiently fluently to allow them to focus on their understanding rather than on decoding individual words2 </a:t>
            </a:r>
          </a:p>
          <a:p>
            <a:r>
              <a:rPr lang="en-GB" sz="2000" dirty="0"/>
              <a:t>• sound out most unfamiliar words accurately, without undue hesitation. </a:t>
            </a:r>
            <a:endParaRPr lang="en-GB" dirty="0"/>
          </a:p>
          <a:p>
            <a:r>
              <a:rPr lang="en-GB" sz="2000" dirty="0"/>
              <a:t>In a book that they can already read fluently, the pupil can: </a:t>
            </a:r>
          </a:p>
          <a:p>
            <a:r>
              <a:rPr lang="en-GB" sz="2000" dirty="0"/>
              <a:t>• check it makes sense to them, correcting any inaccurate reading </a:t>
            </a:r>
          </a:p>
          <a:p>
            <a:r>
              <a:rPr lang="en-GB" sz="2000" dirty="0"/>
              <a:t>• answer questions and make some inferences </a:t>
            </a:r>
          </a:p>
          <a:p>
            <a:r>
              <a:rPr lang="en-GB" sz="2000" dirty="0"/>
              <a:t>• explain what has happened so far in what they have read. </a:t>
            </a:r>
            <a:r>
              <a:rPr lang="en-GB" dirty="0"/>
              <a:t>	</a:t>
            </a:r>
          </a:p>
          <a:p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399584590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8A2D80-EF4D-4D63-B121-FAA302F548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End of </a:t>
            </a:r>
            <a:r>
              <a:rPr lang="en-GB" dirty="0" smtClean="0"/>
              <a:t>Year2 expectations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34A1127-8825-4F81-ADC0-3D88675AE97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97981"/>
            <a:ext cx="10515600" cy="4578982"/>
          </a:xfrm>
        </p:spPr>
        <p:txBody>
          <a:bodyPr>
            <a:normAutofit/>
          </a:bodyPr>
          <a:lstStyle/>
          <a:p>
            <a:r>
              <a:rPr lang="en-GB" dirty="0" smtClean="0"/>
              <a:t>This child is reading at the expected level for end of year 2.</a:t>
            </a:r>
          </a:p>
          <a:p>
            <a:r>
              <a:rPr lang="en-GB" dirty="0" smtClean="0"/>
              <a:t>They would also need to be able to answer a range of comprehension questions.</a:t>
            </a:r>
          </a:p>
          <a:p>
            <a:endParaRPr lang="en-GB" dirty="0"/>
          </a:p>
          <a:p>
            <a:r>
              <a:rPr lang="en-GB" dirty="0">
                <a:hlinkClick r:id="rId2"/>
              </a:rPr>
              <a:t>https://</a:t>
            </a:r>
            <a:r>
              <a:rPr lang="en-GB" dirty="0" smtClean="0">
                <a:hlinkClick r:id="rId2"/>
              </a:rPr>
              <a:t>www.youtube.com/watch?v=w4c_DMS-3IE</a:t>
            </a:r>
            <a:endParaRPr lang="en-GB" dirty="0" smtClean="0"/>
          </a:p>
          <a:p>
            <a:endParaRPr lang="en-GB" dirty="0"/>
          </a:p>
          <a:p>
            <a:r>
              <a:rPr lang="en-GB" dirty="0" smtClean="0"/>
              <a:t>Fluency is key as children need to be reading at around 75+ words per minute.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153096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6C97C6-077C-40C1-BB8F-AF9B5D346B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Reading to your child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EEF6BCD-D82C-4A28-95C0-5AEE9479AE2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>
                <a:latin typeface="+mj-lt"/>
              </a:rPr>
              <a:t>Reading to your child is very important.</a:t>
            </a:r>
          </a:p>
          <a:p>
            <a:r>
              <a:rPr lang="en-GB" i="1" dirty="0"/>
              <a:t>Research has typically found that shared reading experiences are highly beneficial for young people. Benefits of shared reading include  enriched language exposure, fostering the development of </a:t>
            </a:r>
            <a:r>
              <a:rPr lang="en-GB" i="1" u="sng" dirty="0">
                <a:hlinkClick r:id="rId2"/>
              </a:rPr>
              <a:t>listening skills</a:t>
            </a:r>
            <a:r>
              <a:rPr lang="en-GB" i="1" dirty="0"/>
              <a:t>, </a:t>
            </a:r>
            <a:r>
              <a:rPr lang="en-GB" i="1" u="sng" dirty="0">
                <a:hlinkClick r:id="rId3"/>
              </a:rPr>
              <a:t>spelling</a:t>
            </a:r>
            <a:r>
              <a:rPr lang="en-GB" i="1" dirty="0"/>
              <a:t>, </a:t>
            </a:r>
            <a:r>
              <a:rPr lang="en-GB" i="1" u="sng" dirty="0">
                <a:hlinkClick r:id="rId3"/>
              </a:rPr>
              <a:t>reading comprehension</a:t>
            </a:r>
            <a:r>
              <a:rPr lang="en-GB" i="1" dirty="0"/>
              <a:t> and </a:t>
            </a:r>
            <a:r>
              <a:rPr lang="en-GB" i="1" u="sng" dirty="0">
                <a:hlinkClick r:id="rId4"/>
              </a:rPr>
              <a:t>vocabulary</a:t>
            </a:r>
            <a:r>
              <a:rPr lang="en-GB" i="1" dirty="0"/>
              <a:t>.</a:t>
            </a:r>
          </a:p>
          <a:p>
            <a:r>
              <a:rPr lang="en-GB" i="1" dirty="0"/>
              <a:t> They are also valued as a shared social opportunity between parents and their children to foster </a:t>
            </a:r>
            <a:r>
              <a:rPr lang="en-GB" i="1" u="sng" dirty="0">
                <a:hlinkClick r:id="rId5"/>
              </a:rPr>
              <a:t>positive attitudes</a:t>
            </a:r>
            <a:r>
              <a:rPr lang="en-GB" i="1" dirty="0"/>
              <a:t> toward reading.</a:t>
            </a:r>
          </a:p>
          <a:p>
            <a:r>
              <a:rPr lang="en-GB" dirty="0"/>
              <a:t>Your child's reading experience is much more than the reading book which comes home from school. Reading is happening all the time in a classroom and in the school. It is taught in specific reading and English lessons, but children are practising and using their 'reading' constantly across all subjects too.</a:t>
            </a:r>
          </a:p>
          <a:p>
            <a:endParaRPr lang="en-GB" i="1" dirty="0"/>
          </a:p>
        </p:txBody>
      </p:sp>
    </p:spTree>
    <p:extLst>
      <p:ext uri="{BB962C8B-B14F-4D97-AF65-F5344CB8AC3E}">
        <p14:creationId xmlns:p14="http://schemas.microsoft.com/office/powerpoint/2010/main" val="153608213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447FF45-3429-4256-B23B-862C4A0C7B6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Parents can support this 'reading journey' through regular reading at home. Reading to and with your child every evening for at least ten minutes can make a dramatic difference to a child's achievement within school.</a:t>
            </a:r>
          </a:p>
          <a:p>
            <a:r>
              <a:rPr lang="en-GB" dirty="0"/>
              <a:t> A report from the Oxford University Press highlighted the importance of parents reading with their children. </a:t>
            </a:r>
          </a:p>
          <a:p>
            <a:r>
              <a:rPr lang="en-GB" dirty="0">
                <a:solidFill>
                  <a:srgbClr val="FF0000"/>
                </a:solidFill>
              </a:rPr>
              <a:t>'Children who read outside of class are 13 times more likely to read above the expected level for their age'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6468156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A3BAC2-934F-4E1F-8D14-933C09921A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65430" y="629268"/>
            <a:ext cx="6586491" cy="1286160"/>
          </a:xfrm>
        </p:spPr>
        <p:txBody>
          <a:bodyPr anchor="b">
            <a:normAutofit/>
          </a:bodyPr>
          <a:lstStyle/>
          <a:p>
            <a:r>
              <a:rPr lang="en-GB"/>
              <a:t>Read…….</a:t>
            </a:r>
          </a:p>
        </p:txBody>
      </p:sp>
      <p:pic>
        <p:nvPicPr>
          <p:cNvPr id="2050" name="Picture 2" descr="Image preview">
            <a:extLst>
              <a:ext uri="{FF2B5EF4-FFF2-40B4-BE49-F238E27FC236}">
                <a16:creationId xmlns:a16="http://schemas.microsoft.com/office/drawing/2014/main" id="{6A80DC94-EAC4-4179-ADAD-259359DC5D9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2" r="9313"/>
          <a:stretch/>
        </p:blipFill>
        <p:spPr bwMode="auto">
          <a:xfrm>
            <a:off x="20" y="10"/>
            <a:ext cx="4635571" cy="6857990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71" name="Straight Connector 70">
            <a:extLst>
              <a:ext uri="{FF2B5EF4-FFF2-40B4-BE49-F238E27FC236}">
                <a16:creationId xmlns:a16="http://schemas.microsoft.com/office/drawing/2014/main" id="{A7F400EE-A8A5-48AF-B4D6-291B52C6F0B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080934" y="2115117"/>
            <a:ext cx="6309360" cy="0"/>
          </a:xfrm>
          <a:prstGeom prst="line">
            <a:avLst/>
          </a:prstGeom>
          <a:ln w="19050">
            <a:solidFill>
              <a:srgbClr val="F56FA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D98941A-6001-4CEA-B352-81678560D17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65431" y="2438400"/>
            <a:ext cx="6586489" cy="3785419"/>
          </a:xfrm>
        </p:spPr>
        <p:txBody>
          <a:bodyPr>
            <a:normAutofit/>
          </a:bodyPr>
          <a:lstStyle/>
          <a:p>
            <a:r>
              <a:rPr lang="en-GB" sz="3200" dirty="0"/>
              <a:t>If you read for 20 minutes every day you will read 1.8 million words a year.</a:t>
            </a:r>
          </a:p>
          <a:p>
            <a:endParaRPr lang="en-GB" sz="3200" dirty="0"/>
          </a:p>
          <a:p>
            <a:r>
              <a:rPr lang="en-GB" sz="3200" dirty="0"/>
              <a:t>Being fluent is really important. Read at over 75 words </a:t>
            </a:r>
            <a:r>
              <a:rPr lang="en-GB" sz="3200"/>
              <a:t>a minute.</a:t>
            </a:r>
            <a:endParaRPr lang="en-GB" sz="3200" dirty="0"/>
          </a:p>
          <a:p>
            <a:endParaRPr lang="en-GB" sz="2000" dirty="0"/>
          </a:p>
          <a:p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216025674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DE5BE2-5357-4690-B2F8-CC43F3EF24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Website 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7517F80-2AAC-4654-AD2C-A689202A06C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Our brand new website will be launched very soon.</a:t>
            </a:r>
          </a:p>
        </p:txBody>
      </p:sp>
    </p:spTree>
    <p:extLst>
      <p:ext uri="{BB962C8B-B14F-4D97-AF65-F5344CB8AC3E}">
        <p14:creationId xmlns:p14="http://schemas.microsoft.com/office/powerpoint/2010/main" val="264866331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2898</TotalTime>
  <Words>847</Words>
  <Application>Microsoft Office PowerPoint</Application>
  <PresentationFormat>Widescreen</PresentationFormat>
  <Paragraphs>84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8" baseType="lpstr">
      <vt:lpstr>Arial</vt:lpstr>
      <vt:lpstr>Calibri</vt:lpstr>
      <vt:lpstr>Calibri Light</vt:lpstr>
      <vt:lpstr>Office Theme</vt:lpstr>
      <vt:lpstr>PowerPoint Presentation</vt:lpstr>
      <vt:lpstr>Reading </vt:lpstr>
      <vt:lpstr>Reading in school</vt:lpstr>
      <vt:lpstr>Reading </vt:lpstr>
      <vt:lpstr>Reading </vt:lpstr>
      <vt:lpstr>Reading </vt:lpstr>
      <vt:lpstr>Reading </vt:lpstr>
      <vt:lpstr>Reading Skills</vt:lpstr>
      <vt:lpstr>End of Year 2 Expectations</vt:lpstr>
      <vt:lpstr>End of Year2 expectations</vt:lpstr>
      <vt:lpstr>Reading to your child</vt:lpstr>
      <vt:lpstr>PowerPoint Presentation</vt:lpstr>
      <vt:lpstr>Read…….</vt:lpstr>
      <vt:lpstr>Website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Brian Bauckham</dc:creator>
  <cp:lastModifiedBy>Jenney Bauckham</cp:lastModifiedBy>
  <cp:revision>6</cp:revision>
  <dcterms:created xsi:type="dcterms:W3CDTF">2019-09-15T18:50:21Z</dcterms:created>
  <dcterms:modified xsi:type="dcterms:W3CDTF">2019-09-19T07:19:27Z</dcterms:modified>
</cp:coreProperties>
</file>