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56" r:id="rId5"/>
  </p:sldIdLst>
  <p:sldSz cx="12192000" cy="6858000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alie Cooper" userId="8c5d9889-333f-401a-98d7-8ba18bd57585" providerId="ADAL" clId="{AC6F8B19-052C-4848-ADE3-C939C6E7930F}"/>
    <pc:docChg chg="undo custSel modSld">
      <pc:chgData name="Natalie Cooper" userId="8c5d9889-333f-401a-98d7-8ba18bd57585" providerId="ADAL" clId="{AC6F8B19-052C-4848-ADE3-C939C6E7930F}" dt="2026-03-27T09:55:46.854" v="2644" actId="404"/>
      <pc:docMkLst>
        <pc:docMk/>
      </pc:docMkLst>
      <pc:sldChg chg="addSp delSp modSp mod">
        <pc:chgData name="Natalie Cooper" userId="8c5d9889-333f-401a-98d7-8ba18bd57585" providerId="ADAL" clId="{AC6F8B19-052C-4848-ADE3-C939C6E7930F}" dt="2026-03-27T09:55:46.854" v="2644" actId="404"/>
        <pc:sldMkLst>
          <pc:docMk/>
          <pc:sldMk cId="343806447" sldId="256"/>
        </pc:sldMkLst>
        <pc:graphicFrameChg chg="mod modGraphic">
          <ac:chgData name="Natalie Cooper" userId="8c5d9889-333f-401a-98d7-8ba18bd57585" providerId="ADAL" clId="{AC6F8B19-052C-4848-ADE3-C939C6E7930F}" dt="2026-03-27T09:55:46.854" v="2644" actId="404"/>
          <ac:graphicFrameMkLst>
            <pc:docMk/>
            <pc:sldMk cId="343806447" sldId="256"/>
            <ac:graphicFrameMk id="5" creationId="{05710E1D-6320-3E91-5FB6-4B24F065B24F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B9523996-92C1-4603-A4AF-BBE8FEDE7BA9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F4974F1E-8E8A-467F-9BE0-AD4B2D3BC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6367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23996-92C1-4603-A4AF-BBE8FEDE7BA9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4F1E-8E8A-467F-9BE0-AD4B2D3BC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0372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23996-92C1-4603-A4AF-BBE8FEDE7BA9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4F1E-8E8A-467F-9BE0-AD4B2D3BC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35526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23996-92C1-4603-A4AF-BBE8FEDE7BA9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4F1E-8E8A-467F-9BE0-AD4B2D3BC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784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23996-92C1-4603-A4AF-BBE8FEDE7BA9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4F1E-8E8A-467F-9BE0-AD4B2D3BC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3620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23996-92C1-4603-A4AF-BBE8FEDE7BA9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4F1E-8E8A-467F-9BE0-AD4B2D3BC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7255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23996-92C1-4603-A4AF-BBE8FEDE7BA9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4F1E-8E8A-467F-9BE0-AD4B2D3BC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80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23996-92C1-4603-A4AF-BBE8FEDE7BA9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F4974F1E-8E8A-467F-9BE0-AD4B2D3BC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9205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B9523996-92C1-4603-A4AF-BBE8FEDE7BA9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F4974F1E-8E8A-467F-9BE0-AD4B2D3BC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8619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23996-92C1-4603-A4AF-BBE8FEDE7BA9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4F1E-8E8A-467F-9BE0-AD4B2D3BC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5490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23996-92C1-4603-A4AF-BBE8FEDE7BA9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74F1E-8E8A-467F-9BE0-AD4B2D3BC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108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B9523996-92C1-4603-A4AF-BBE8FEDE7BA9}" type="datetimeFigureOut">
              <a:rPr lang="en-GB" smtClean="0"/>
              <a:t>27/03/2026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F4974F1E-8E8A-467F-9BE0-AD4B2D3BC1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2825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5710E1D-6320-3E91-5FB6-4B24F065B2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8183371"/>
              </p:ext>
            </p:extLst>
          </p:nvPr>
        </p:nvGraphicFramePr>
        <p:xfrm>
          <a:off x="1" y="-499536"/>
          <a:ext cx="12191999" cy="69951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8408">
                  <a:extLst>
                    <a:ext uri="{9D8B030D-6E8A-4147-A177-3AD203B41FA5}">
                      <a16:colId xmlns:a16="http://schemas.microsoft.com/office/drawing/2014/main" val="383456757"/>
                    </a:ext>
                  </a:extLst>
                </a:gridCol>
                <a:gridCol w="2532119">
                  <a:extLst>
                    <a:ext uri="{9D8B030D-6E8A-4147-A177-3AD203B41FA5}">
                      <a16:colId xmlns:a16="http://schemas.microsoft.com/office/drawing/2014/main" val="2732437194"/>
                    </a:ext>
                  </a:extLst>
                </a:gridCol>
                <a:gridCol w="2170368">
                  <a:extLst>
                    <a:ext uri="{9D8B030D-6E8A-4147-A177-3AD203B41FA5}">
                      <a16:colId xmlns:a16="http://schemas.microsoft.com/office/drawing/2014/main" val="1372381091"/>
                    </a:ext>
                  </a:extLst>
                </a:gridCol>
                <a:gridCol w="2170368">
                  <a:extLst>
                    <a:ext uri="{9D8B030D-6E8A-4147-A177-3AD203B41FA5}">
                      <a16:colId xmlns:a16="http://schemas.microsoft.com/office/drawing/2014/main" val="3033062693"/>
                    </a:ext>
                  </a:extLst>
                </a:gridCol>
                <a:gridCol w="2170368">
                  <a:extLst>
                    <a:ext uri="{9D8B030D-6E8A-4147-A177-3AD203B41FA5}">
                      <a16:colId xmlns:a16="http://schemas.microsoft.com/office/drawing/2014/main" val="3090624836"/>
                    </a:ext>
                  </a:extLst>
                </a:gridCol>
                <a:gridCol w="2170368">
                  <a:extLst>
                    <a:ext uri="{9D8B030D-6E8A-4147-A177-3AD203B41FA5}">
                      <a16:colId xmlns:a16="http://schemas.microsoft.com/office/drawing/2014/main" val="1192498590"/>
                    </a:ext>
                  </a:extLst>
                </a:gridCol>
              </a:tblGrid>
              <a:tr h="517824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5616441"/>
                  </a:ext>
                </a:extLst>
              </a:tr>
              <a:tr h="360587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/>
                        <a:t>Monday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/>
                        <a:t>Tuesday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/>
                        <a:t>Wednesday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/>
                        <a:t>Thursday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/>
                        <a:t>Friday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3604685"/>
                  </a:ext>
                </a:extLst>
              </a:tr>
              <a:tr h="1742840"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 dirty="0"/>
                        <a:t>Week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+mn-lt"/>
                      </a:endParaRPr>
                    </a:p>
                    <a:p>
                      <a:pPr algn="ctr"/>
                      <a:r>
                        <a:rPr lang="en-GB" sz="1100" b="1" dirty="0">
                          <a:latin typeface="+mn-lt"/>
                        </a:rPr>
                        <a:t>Main</a:t>
                      </a:r>
                      <a:r>
                        <a:rPr lang="en-GB" sz="1100" dirty="0">
                          <a:latin typeface="+mn-lt"/>
                        </a:rPr>
                        <a:t>: Chicken Meatballs in tomato sauce</a:t>
                      </a:r>
                    </a:p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50/50 Rice and sweetcorn</a:t>
                      </a:r>
                    </a:p>
                    <a:p>
                      <a:pPr algn="ctr"/>
                      <a:endParaRPr lang="en-GB" sz="1100" dirty="0">
                        <a:latin typeface="+mn-lt"/>
                      </a:endParaRPr>
                    </a:p>
                    <a:p>
                      <a:pPr algn="ctr"/>
                      <a:r>
                        <a:rPr lang="en-GB" sz="1100" b="1" dirty="0">
                          <a:latin typeface="+mn-lt"/>
                        </a:rPr>
                        <a:t>Veg: </a:t>
                      </a:r>
                      <a:r>
                        <a:rPr lang="en-GB" sz="1100" b="0" dirty="0">
                          <a:latin typeface="+mn-lt"/>
                        </a:rPr>
                        <a:t>Cheese and Tomato Wheel</a:t>
                      </a:r>
                      <a:endParaRPr lang="en-GB" sz="1100" b="0" i="0" u="none" strike="noStrike" noProof="0" dirty="0">
                        <a:solidFill>
                          <a:schemeClr val="bg2"/>
                        </a:solidFill>
                        <a:latin typeface="+mn-lt"/>
                      </a:endParaRPr>
                    </a:p>
                    <a:p>
                      <a:pPr algn="ctr"/>
                      <a:endParaRPr lang="en-GB" sz="1100" dirty="0">
                        <a:latin typeface="+mn-lt"/>
                      </a:endParaRPr>
                    </a:p>
                    <a:p>
                      <a:pPr algn="ctr"/>
                      <a:r>
                        <a:rPr lang="en-GB" sz="1100" b="1" dirty="0">
                          <a:latin typeface="+mn-lt"/>
                        </a:rPr>
                        <a:t>Menu B</a:t>
                      </a:r>
                      <a:r>
                        <a:rPr lang="en-GB" sz="1100" dirty="0">
                          <a:latin typeface="+mn-lt"/>
                        </a:rPr>
                        <a:t>: Tuna Baguette</a:t>
                      </a:r>
                    </a:p>
                    <a:p>
                      <a:pPr algn="ctr"/>
                      <a:endParaRPr lang="en-GB" sz="1100" dirty="0">
                        <a:latin typeface="+mn-lt"/>
                      </a:endParaRPr>
                    </a:p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Fruit Mousse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dirty="0">
                        <a:latin typeface="+mn-lt"/>
                      </a:endParaRPr>
                    </a:p>
                    <a:p>
                      <a:pPr algn="ctr"/>
                      <a:r>
                        <a:rPr lang="en-GB" sz="1100" b="1" dirty="0">
                          <a:latin typeface="+mn-lt"/>
                        </a:rPr>
                        <a:t>Main</a:t>
                      </a:r>
                      <a:r>
                        <a:rPr lang="en-GB" sz="1100" dirty="0">
                          <a:latin typeface="+mn-lt"/>
                        </a:rPr>
                        <a:t>: Beef Bolognese Pasta</a:t>
                      </a:r>
                    </a:p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Garlic Bread</a:t>
                      </a:r>
                    </a:p>
                    <a:p>
                      <a:pPr algn="ctr"/>
                      <a:endParaRPr lang="en-GB" sz="1100" dirty="0">
                        <a:latin typeface="+mn-lt"/>
                      </a:endParaRPr>
                    </a:p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 </a:t>
                      </a:r>
                      <a:r>
                        <a:rPr lang="en-GB" sz="1100" b="1" dirty="0">
                          <a:latin typeface="+mn-lt"/>
                        </a:rPr>
                        <a:t>Veg: </a:t>
                      </a:r>
                      <a:r>
                        <a:rPr lang="en-GB" sz="1100" b="0" dirty="0">
                          <a:latin typeface="+mn-lt"/>
                        </a:rPr>
                        <a:t>Vegan Sausage Roll</a:t>
                      </a:r>
                    </a:p>
                    <a:p>
                      <a:pPr algn="ctr"/>
                      <a:r>
                        <a:rPr lang="en-GB" sz="1100" b="0" dirty="0">
                          <a:latin typeface="+mn-lt"/>
                        </a:rPr>
                        <a:t>With Baked Beans</a:t>
                      </a:r>
                      <a:endParaRPr lang="en-GB" sz="1100" dirty="0">
                        <a:latin typeface="+mn-lt"/>
                      </a:endParaRPr>
                    </a:p>
                    <a:p>
                      <a:pPr algn="ctr"/>
                      <a:endParaRPr lang="en-GB" sz="1100" dirty="0">
                        <a:latin typeface="+mn-lt"/>
                      </a:endParaRPr>
                    </a:p>
                    <a:p>
                      <a:pPr algn="ctr"/>
                      <a:r>
                        <a:rPr lang="en-GB" sz="1100" b="1" dirty="0">
                          <a:latin typeface="+mn-lt"/>
                        </a:rPr>
                        <a:t>Menu B</a:t>
                      </a:r>
                      <a:r>
                        <a:rPr lang="en-GB" sz="1100" dirty="0">
                          <a:latin typeface="+mn-lt"/>
                        </a:rPr>
                        <a:t>: Jacket Potato with a choice of fillings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100" b="0" i="0" u="none" strike="noStrike" noProof="0" dirty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1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Main</a:t>
                      </a:r>
                      <a:r>
                        <a:rPr lang="en-US" sz="1100" b="0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: 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0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Roast chicken served with stuffing, roast potatoes, yorkshire pudding, seasonal vegetables and gravy.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100" b="0" i="0" u="none" strike="noStrike" noProof="0" dirty="0">
                        <a:solidFill>
                          <a:schemeClr val="bg2"/>
                        </a:solidFill>
                        <a:latin typeface="+mn-lt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1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Veg</a:t>
                      </a:r>
                      <a:r>
                        <a:rPr lang="en-US" sz="1100" b="0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: Quorn fillet.</a:t>
                      </a:r>
                    </a:p>
                    <a:p>
                      <a:pPr algn="ctr"/>
                      <a:endParaRPr lang="en-GB" sz="1100" dirty="0">
                        <a:latin typeface="+mn-lt"/>
                      </a:endParaRPr>
                    </a:p>
                    <a:p>
                      <a:pPr algn="ctr"/>
                      <a:r>
                        <a:rPr lang="en-GB" sz="1100" dirty="0">
                          <a:latin typeface="+mn-lt"/>
                        </a:rPr>
                        <a:t>Fruit Smoothie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Calibri"/>
                        </a:rPr>
                        <a:t>Main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Calibri"/>
                        </a:rPr>
                        <a:t>: Cumberland Sausage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Calibri"/>
                        </a:rPr>
                        <a:t>Halal: 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Calibri"/>
                        </a:rPr>
                        <a:t>Chicken Sausage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Calibri"/>
                        </a:rPr>
                        <a:t>Mash and Veg 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  <a:cs typeface="Calibri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Calibri"/>
                        </a:rPr>
                        <a:t>Veg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Calibri"/>
                        </a:rPr>
                        <a:t>: Vegan Mince Cottage Pie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orbel"/>
                        <a:cs typeface="Calibri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100" b="0" dirty="0">
                        <a:solidFill>
                          <a:schemeClr val="tx1"/>
                        </a:solidFill>
                        <a:latin typeface="+mn-lt"/>
                        <a:cs typeface="Calibri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+mn-lt"/>
                          <a:cs typeface="Calibri"/>
                        </a:rPr>
                        <a:t>Menu B: </a:t>
                      </a: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+mn-lt"/>
                          <a:cs typeface="Calibri"/>
                        </a:rPr>
                        <a:t>Cheese Panini</a:t>
                      </a:r>
                    </a:p>
                    <a:p>
                      <a:pPr algn="ctr"/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1100" b="0" dirty="0">
                        <a:solidFill>
                          <a:schemeClr val="bg1"/>
                        </a:solidFill>
                        <a:latin typeface="Corbel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Corbel"/>
                        </a:rPr>
                        <a:t>Main</a:t>
                      </a:r>
                      <a:r>
                        <a:rPr lang="en-GB" sz="1100" b="0" dirty="0">
                          <a:solidFill>
                            <a:schemeClr val="bg1"/>
                          </a:solidFill>
                          <a:latin typeface="Corbel"/>
                        </a:rPr>
                        <a:t>: Fish Fillet with Chips and Vegetables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lang="en-GB" sz="1100" b="0" dirty="0">
                        <a:solidFill>
                          <a:schemeClr val="bg1"/>
                        </a:solidFill>
                        <a:latin typeface="Corbe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Corbel"/>
                        </a:rPr>
                        <a:t>Veg</a:t>
                      </a:r>
                      <a:r>
                        <a:rPr lang="en-GB" sz="1100" b="0" dirty="0">
                          <a:solidFill>
                            <a:schemeClr val="bg1"/>
                          </a:solidFill>
                          <a:latin typeface="Corbel"/>
                        </a:rPr>
                        <a:t>: Buttermilk Quorn Fillet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100" b="0" dirty="0">
                        <a:solidFill>
                          <a:schemeClr val="bg1"/>
                        </a:solidFill>
                        <a:latin typeface="Corbel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0" dirty="0">
                          <a:solidFill>
                            <a:schemeClr val="bg1"/>
                          </a:solidFill>
                          <a:latin typeface="Corbel"/>
                        </a:rPr>
                        <a:t>Chocolate Brownie and Milkshake</a:t>
                      </a:r>
                    </a:p>
                    <a:p>
                      <a:pPr algn="ctr"/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7370587"/>
                  </a:ext>
                </a:extLst>
              </a:tr>
              <a:tr h="2073378"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 dirty="0"/>
                        <a:t>Week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100" b="0" i="0" u="none" strike="noStrike" noProof="0" dirty="0">
                        <a:solidFill>
                          <a:schemeClr val="bg2"/>
                        </a:solidFill>
                        <a:latin typeface="+mn-lt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Main</a:t>
                      </a:r>
                      <a:r>
                        <a:rPr lang="en-GB" sz="1100" b="0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: Tuna Pasta Bake 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100" b="0" i="0" u="none" strike="noStrike" noProof="0" dirty="0">
                        <a:solidFill>
                          <a:schemeClr val="bg2"/>
                        </a:solidFill>
                        <a:latin typeface="+mn-lt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Veg: </a:t>
                      </a:r>
                      <a:r>
                        <a:rPr lang="en-GB" sz="1100" b="0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Mac and Cheese Bake 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With Sweetcorn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100" b="0" i="0" u="none" strike="noStrike" noProof="0" dirty="0">
                        <a:solidFill>
                          <a:schemeClr val="bg2"/>
                        </a:solidFill>
                        <a:latin typeface="+mn-lt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Menu B: </a:t>
                      </a:r>
                      <a:r>
                        <a:rPr lang="en-GB" sz="1100" b="0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Cheese Baguette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100" b="0" i="0" u="none" strike="noStrike" noProof="0" dirty="0">
                        <a:solidFill>
                          <a:schemeClr val="bg2"/>
                        </a:solidFill>
                        <a:latin typeface="+mn-lt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Fruit Mousse</a:t>
                      </a:r>
                      <a:endParaRPr lang="en-US" sz="1100" b="0" i="0" u="none" strike="noStrike" noProof="0" dirty="0">
                        <a:solidFill>
                          <a:schemeClr val="bg2"/>
                        </a:solidFill>
                        <a:latin typeface="+mn-lt"/>
                      </a:endParaRPr>
                    </a:p>
                    <a:p>
                      <a:pPr algn="ctr"/>
                      <a:endParaRPr lang="en-GB" sz="1100" b="0" dirty="0">
                        <a:solidFill>
                          <a:schemeClr val="bg2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dirty="0">
                        <a:solidFill>
                          <a:schemeClr val="bg2"/>
                        </a:solidFill>
                        <a:latin typeface="+mn-lt"/>
                        <a:cs typeface="Calibri"/>
                      </a:endParaRP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b="1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Main</a:t>
                      </a:r>
                      <a:r>
                        <a:rPr lang="en-GB" sz="1100" b="0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: Chicken Curry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b="0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50/50 Rice with Naan Bread</a:t>
                      </a: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dirty="0">
                        <a:solidFill>
                          <a:schemeClr val="bg2"/>
                        </a:solidFill>
                        <a:latin typeface="+mn-lt"/>
                        <a:cs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b="1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Veg</a:t>
                      </a:r>
                      <a:r>
                        <a:rPr lang="en-GB" sz="1100" b="0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: Quorn Meatballs in Tomato Sauce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dirty="0">
                        <a:solidFill>
                          <a:schemeClr val="bg2"/>
                        </a:solidFill>
                        <a:latin typeface="+mn-lt"/>
                        <a:cs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b="1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Menu B: </a:t>
                      </a:r>
                      <a:r>
                        <a:rPr lang="en-GB" sz="1100" b="0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Jacket Potato with a choice of filling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100" b="0" dirty="0">
                        <a:solidFill>
                          <a:schemeClr val="bg2"/>
                        </a:solidFill>
                        <a:latin typeface="+mn-lt"/>
                        <a:cs typeface="Calibri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b="0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Sliced Melon</a:t>
                      </a:r>
                      <a:endParaRPr lang="en-GB" sz="1100" b="0" dirty="0">
                        <a:solidFill>
                          <a:schemeClr val="bg2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100" b="0" i="0" u="none" strike="noStrike" noProof="0" dirty="0">
                        <a:solidFill>
                          <a:schemeClr val="bg2"/>
                        </a:solidFill>
                        <a:latin typeface="+mn-lt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1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Main</a:t>
                      </a:r>
                      <a:r>
                        <a:rPr lang="en-US" sz="1100" b="0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: 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0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Roast chicken served with stuffing, roast potatoes, yorkshire pudding, seasonal vegetables and gravy.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100" b="0" i="0" u="none" strike="noStrike" noProof="0" dirty="0">
                        <a:solidFill>
                          <a:schemeClr val="bg2"/>
                        </a:solidFill>
                        <a:latin typeface="+mn-lt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1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Veg</a:t>
                      </a:r>
                      <a:r>
                        <a:rPr lang="en-US" sz="1100" b="0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: Vegan sausage.</a:t>
                      </a:r>
                    </a:p>
                    <a:p>
                      <a:pPr algn="ctr"/>
                      <a:endParaRPr lang="en-GB" sz="1100" b="0" dirty="0">
                        <a:solidFill>
                          <a:schemeClr val="bg2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100" b="0" dirty="0">
                          <a:solidFill>
                            <a:schemeClr val="bg2"/>
                          </a:solidFill>
                          <a:latin typeface="+mn-lt"/>
                        </a:rPr>
                        <a:t>Fruit Smoothie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1100" b="0" u="none" dirty="0">
                        <a:solidFill>
                          <a:schemeClr val="bg2"/>
                        </a:solidFill>
                        <a:latin typeface="+mn-lt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100" b="1" u="none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Main: </a:t>
                      </a:r>
                      <a:r>
                        <a:rPr lang="en-GB" sz="1100" b="0" u="none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Cheese Pizza</a:t>
                      </a:r>
                      <a:endParaRPr lang="en-GB" sz="1100" b="1" u="none" dirty="0">
                        <a:solidFill>
                          <a:schemeClr val="bg2"/>
                        </a:solidFill>
                        <a:latin typeface="+mn-lt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100" b="0" u="none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- Pepperoni optional -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100" b="0" u="none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Garlic Bread and Sweetcorn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100" b="0" u="none" dirty="0">
                        <a:solidFill>
                          <a:schemeClr val="bg2"/>
                        </a:solidFill>
                        <a:latin typeface="+mn-lt"/>
                        <a:cs typeface="Calibri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1" u="none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Veg: </a:t>
                      </a:r>
                      <a:r>
                        <a:rPr lang="en-GB" sz="1100" b="0" u="none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Spinach and Ricotta Cannelloni</a:t>
                      </a:r>
                      <a:endParaRPr lang="en-GB" sz="1100" b="0" u="none" dirty="0">
                        <a:solidFill>
                          <a:srgbClr val="000000"/>
                        </a:solidFill>
                        <a:latin typeface="Corbel"/>
                        <a:cs typeface="Calibri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100" b="0" u="none" dirty="0">
                        <a:solidFill>
                          <a:schemeClr val="bg2"/>
                        </a:solidFill>
                        <a:latin typeface="+mn-lt"/>
                        <a:cs typeface="Calibri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1" u="none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Menu B: </a:t>
                      </a:r>
                      <a:r>
                        <a:rPr lang="en-GB" sz="1100" b="0" u="none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Cheese Panini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100" b="1" u="none" dirty="0">
                        <a:solidFill>
                          <a:schemeClr val="bg2"/>
                        </a:solidFill>
                        <a:latin typeface="+mn-lt"/>
                        <a:cs typeface="Calibri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0" u="none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Fruit Jelly</a:t>
                      </a:r>
                    </a:p>
                    <a:p>
                      <a:pPr algn="ctr"/>
                      <a:endParaRPr lang="en-GB" sz="1100" b="0" dirty="0">
                        <a:solidFill>
                          <a:schemeClr val="bg2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100" b="0" dirty="0">
                        <a:solidFill>
                          <a:schemeClr val="bg2"/>
                        </a:solidFill>
                        <a:latin typeface="+mn-lt"/>
                        <a:cs typeface="Calibri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1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Main</a:t>
                      </a:r>
                      <a:r>
                        <a:rPr lang="en-GB" sz="1100" b="1" dirty="0">
                          <a:solidFill>
                            <a:schemeClr val="bg1"/>
                          </a:solidFill>
                          <a:latin typeface="Corbel"/>
                          <a:cs typeface="Calibri"/>
                        </a:rPr>
                        <a:t>: </a:t>
                      </a:r>
                      <a:r>
                        <a:rPr lang="en-GB" sz="1100" b="0" dirty="0">
                          <a:solidFill>
                            <a:schemeClr val="bg1"/>
                          </a:solidFill>
                          <a:latin typeface="Corbel"/>
                          <a:cs typeface="Calibri"/>
                        </a:rPr>
                        <a:t>Chicken Chunks and Chips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100" b="0" dirty="0">
                        <a:solidFill>
                          <a:schemeClr val="bg2"/>
                        </a:solidFill>
                        <a:latin typeface="+mn-lt"/>
                        <a:cs typeface="Calibri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1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Veg</a:t>
                      </a:r>
                      <a:r>
                        <a:rPr lang="en-GB" sz="1100" b="0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: Halloumi Fajitas with veg</a:t>
                      </a:r>
                    </a:p>
                    <a:p>
                      <a:pPr algn="ctr"/>
                      <a:endParaRPr lang="en-GB" sz="1100" b="0" dirty="0">
                        <a:solidFill>
                          <a:schemeClr val="bg2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100" b="0" dirty="0">
                          <a:solidFill>
                            <a:schemeClr val="bg2"/>
                          </a:solidFill>
                          <a:latin typeface="+mn-lt"/>
                        </a:rPr>
                        <a:t>Chocolate Doughnut and Milkshake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5727783"/>
                  </a:ext>
                </a:extLst>
              </a:tr>
              <a:tr h="2238647">
                <a:tc>
                  <a:txBody>
                    <a:bodyPr/>
                    <a:lstStyle/>
                    <a:p>
                      <a:pPr algn="ctr"/>
                      <a:r>
                        <a:rPr lang="en-GB" sz="1400" b="1" u="sng" dirty="0"/>
                        <a:t>Week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100" b="0" i="0" u="none" strike="noStrike" noProof="0" dirty="0">
                        <a:solidFill>
                          <a:schemeClr val="bg2"/>
                        </a:solidFill>
                        <a:latin typeface="+mn-lt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Main</a:t>
                      </a:r>
                      <a:r>
                        <a:rPr lang="en-GB" sz="1100" b="0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: Chicken Meatballs with Tomato Sauce 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50/50 Rice and Sweetcorn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 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Veg: </a:t>
                      </a:r>
                      <a:r>
                        <a:rPr lang="en-GB" sz="1100" b="0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Cheese and Tomato Wheel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100" b="0" i="0" u="none" strike="noStrike" noProof="0" dirty="0">
                        <a:solidFill>
                          <a:schemeClr val="bg2"/>
                        </a:solidFill>
                        <a:latin typeface="+mn-lt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Menu B</a:t>
                      </a:r>
                      <a:r>
                        <a:rPr lang="en-GB" sz="1100" b="0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: Tuna Baguette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100" b="0" i="0" u="none" strike="noStrike" noProof="0" dirty="0">
                        <a:solidFill>
                          <a:schemeClr val="bg2"/>
                        </a:solidFill>
                        <a:latin typeface="+mn-lt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0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Fruit Mousse</a:t>
                      </a:r>
                      <a:endParaRPr lang="en-US" sz="1100" b="0" i="0" u="none" strike="noStrike" noProof="0" dirty="0">
                        <a:solidFill>
                          <a:schemeClr val="bg2"/>
                        </a:solidFill>
                        <a:latin typeface="+mn-lt"/>
                      </a:endParaRPr>
                    </a:p>
                    <a:p>
                      <a:pPr algn="ctr"/>
                      <a:endParaRPr lang="en-GB" sz="1100" b="0" dirty="0">
                        <a:solidFill>
                          <a:schemeClr val="bg2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100" b="1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Main</a:t>
                      </a:r>
                      <a:r>
                        <a:rPr lang="en-GB" sz="1100" b="0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: All Day Breakfast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100" b="0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Pork or Chicken Sausage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100" b="0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Bacon, Mushrooms, Omelette, Hash Brown and Baked Beans.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100" b="0" dirty="0">
                        <a:solidFill>
                          <a:schemeClr val="bg2"/>
                        </a:solidFill>
                        <a:latin typeface="+mn-lt"/>
                        <a:cs typeface="Calibri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1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Veg</a:t>
                      </a:r>
                      <a:r>
                        <a:rPr lang="en-GB" sz="1100" b="0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:. All Day Breakfast with Quorn Sausage – No Bacon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100" b="0" dirty="0">
                        <a:solidFill>
                          <a:schemeClr val="bg2"/>
                        </a:solidFill>
                        <a:latin typeface="+mn-lt"/>
                        <a:cs typeface="Calibri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1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Menu B</a:t>
                      </a:r>
                      <a:r>
                        <a:rPr lang="en-GB" sz="1100" b="0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: Jacket Potato with a choice of fillings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0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 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0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Sliced Melon</a:t>
                      </a:r>
                    </a:p>
                    <a:p>
                      <a:pPr algn="ctr"/>
                      <a:endParaRPr lang="en-GB" sz="1100" b="0" dirty="0">
                        <a:solidFill>
                          <a:schemeClr val="bg2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100" b="0" i="0" u="none" strike="noStrike" noProof="0" dirty="0">
                        <a:solidFill>
                          <a:schemeClr val="bg2"/>
                        </a:solidFill>
                        <a:latin typeface="+mn-lt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1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Main</a:t>
                      </a:r>
                      <a:r>
                        <a:rPr lang="en-US" sz="1100" b="0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: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0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 Roast chicken served with stuffing, roast potatoes, yorkshire pudding, seasonal vegetables and gravy.</a:t>
                      </a: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US" sz="1100" b="0" i="0" u="none" strike="noStrike" noProof="0" dirty="0">
                        <a:solidFill>
                          <a:schemeClr val="bg2"/>
                        </a:solidFill>
                        <a:latin typeface="+mn-lt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1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Veg</a:t>
                      </a:r>
                      <a:r>
                        <a:rPr lang="en-US" sz="1100" b="0" i="0" u="none" strike="noStrike" noProof="0" dirty="0">
                          <a:solidFill>
                            <a:schemeClr val="bg2"/>
                          </a:solidFill>
                          <a:latin typeface="+mn-lt"/>
                        </a:rPr>
                        <a:t>: Quorn fillet.</a:t>
                      </a:r>
                    </a:p>
                    <a:p>
                      <a:pPr algn="ctr"/>
                      <a:endParaRPr lang="en-GB" sz="1100" b="0" dirty="0">
                        <a:solidFill>
                          <a:schemeClr val="bg2"/>
                        </a:solidFill>
                        <a:latin typeface="+mn-lt"/>
                      </a:endParaRPr>
                    </a:p>
                    <a:p>
                      <a:pPr algn="ctr"/>
                      <a:r>
                        <a:rPr lang="en-GB" sz="1100" b="0" dirty="0">
                          <a:solidFill>
                            <a:schemeClr val="bg2"/>
                          </a:solidFill>
                          <a:latin typeface="+mn-lt"/>
                        </a:rPr>
                        <a:t>Fruit Smoothie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1100" b="0" dirty="0">
                        <a:solidFill>
                          <a:schemeClr val="bg2"/>
                        </a:solidFill>
                        <a:latin typeface="+mn-lt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100" b="1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Main</a:t>
                      </a:r>
                      <a:r>
                        <a:rPr lang="en-GB" sz="1100" b="0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: Chicken Burger in Bun</a:t>
                      </a: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100" b="0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 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1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Veg</a:t>
                      </a:r>
                      <a:r>
                        <a:rPr lang="en-GB" sz="1100" b="0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: Quorn Burger in a Bun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0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Cheese slice optional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0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Pasta Salad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orbel"/>
                        <a:cs typeface="Calibri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0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.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100" b="0" dirty="0">
                        <a:solidFill>
                          <a:schemeClr val="bg2"/>
                        </a:solidFill>
                        <a:latin typeface="+mn-lt"/>
                        <a:cs typeface="Calibri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1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Menu B: </a:t>
                      </a:r>
                      <a:r>
                        <a:rPr lang="en-GB" sz="1100" b="0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Cheese Panini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100" b="0" dirty="0">
                        <a:solidFill>
                          <a:schemeClr val="bg2"/>
                        </a:solidFill>
                        <a:latin typeface="+mn-lt"/>
                        <a:cs typeface="Calibri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0" dirty="0">
                          <a:solidFill>
                            <a:schemeClr val="bg2"/>
                          </a:solidFill>
                          <a:latin typeface="+mn-lt"/>
                          <a:cs typeface="Calibri"/>
                        </a:rPr>
                        <a:t>Fruit Jelly</a:t>
                      </a:r>
                      <a:endParaRPr lang="en-GB" sz="1100" b="0" dirty="0">
                        <a:solidFill>
                          <a:schemeClr val="bg2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100" b="0" dirty="0">
                        <a:solidFill>
                          <a:schemeClr val="bg2"/>
                        </a:solidFill>
                        <a:latin typeface="+mn-lt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1" dirty="0">
                          <a:solidFill>
                            <a:schemeClr val="bg2"/>
                          </a:solidFill>
                          <a:latin typeface="+mn-lt"/>
                        </a:rPr>
                        <a:t>Main: </a:t>
                      </a:r>
                      <a:r>
                        <a:rPr lang="en-GB" sz="1100" b="0" dirty="0">
                          <a:solidFill>
                            <a:schemeClr val="bg2"/>
                          </a:solidFill>
                          <a:latin typeface="+mn-lt"/>
                        </a:rPr>
                        <a:t>Jumbo Fish Fillet with Chips and Vegetables</a:t>
                      </a:r>
                      <a:r>
                        <a:rPr lang="en-GB" sz="1100" b="0" dirty="0">
                          <a:solidFill>
                            <a:schemeClr val="bg1"/>
                          </a:solidFill>
                          <a:latin typeface="Corbel"/>
                        </a:rPr>
                        <a:t>.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100" b="0" dirty="0">
                        <a:solidFill>
                          <a:schemeClr val="bg2"/>
                        </a:solidFill>
                        <a:latin typeface="+mn-lt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1" dirty="0">
                          <a:solidFill>
                            <a:schemeClr val="bg2"/>
                          </a:solidFill>
                          <a:latin typeface="+mn-lt"/>
                        </a:rPr>
                        <a:t>Veg</a:t>
                      </a:r>
                      <a:r>
                        <a:rPr lang="en-GB" sz="1100" b="0" dirty="0">
                          <a:solidFill>
                            <a:schemeClr val="bg2"/>
                          </a:solidFill>
                          <a:latin typeface="+mn-lt"/>
                        </a:rPr>
                        <a:t>: Omelette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endParaRPr lang="en-GB" sz="1100" b="0" dirty="0">
                        <a:solidFill>
                          <a:schemeClr val="bg2"/>
                        </a:solidFill>
                        <a:latin typeface="+mn-lt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buNone/>
                      </a:pPr>
                      <a:r>
                        <a:rPr lang="en-GB" sz="1100" b="0" dirty="0">
                          <a:solidFill>
                            <a:schemeClr val="bg2"/>
                          </a:solidFill>
                          <a:latin typeface="+mn-lt"/>
                        </a:rPr>
                        <a:t>Ice Cream Tub and Milkshake</a:t>
                      </a:r>
                    </a:p>
                    <a:p>
                      <a:pPr algn="ctr"/>
                      <a:endParaRPr lang="en-GB" sz="1100" b="0" dirty="0">
                        <a:solidFill>
                          <a:schemeClr val="bg2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55708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806447"/>
      </p:ext>
    </p:extLst>
  </p:cSld>
  <p:clrMapOvr>
    <a:masterClrMapping/>
  </p:clrMapOvr>
</p:sld>
</file>

<file path=ppt/theme/theme1.xml><?xml version="1.0" encoding="utf-8"?>
<a:theme xmlns:a="http://schemas.openxmlformats.org/drawingml/2006/main" name="Metropolitan">
  <a:themeElements>
    <a:clrScheme name="Custom 1">
      <a:dk1>
        <a:srgbClr val="113866"/>
      </a:dk1>
      <a:lt1>
        <a:srgbClr val="113866"/>
      </a:lt1>
      <a:dk2>
        <a:srgbClr val="162F33"/>
      </a:dk2>
      <a:lt2>
        <a:srgbClr val="113866"/>
      </a:lt2>
      <a:accent1>
        <a:srgbClr val="113866"/>
      </a:accent1>
      <a:accent2>
        <a:srgbClr val="113866"/>
      </a:accent2>
      <a:accent3>
        <a:srgbClr val="113866"/>
      </a:accent3>
      <a:accent4>
        <a:srgbClr val="113866"/>
      </a:accent4>
      <a:accent5>
        <a:srgbClr val="113866"/>
      </a:accent5>
      <a:accent6>
        <a:srgbClr val="113866"/>
      </a:accent6>
      <a:hlink>
        <a:srgbClr val="113866"/>
      </a:hlink>
      <a:folHlink>
        <a:srgbClr val="113866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DEA316346010F49B557F930A400C0C9" ma:contentTypeVersion="18" ma:contentTypeDescription="Create a new document." ma:contentTypeScope="" ma:versionID="f3373325d5cb073e06ea1fe83816dff0">
  <xsd:schema xmlns:xsd="http://www.w3.org/2001/XMLSchema" xmlns:xs="http://www.w3.org/2001/XMLSchema" xmlns:p="http://schemas.microsoft.com/office/2006/metadata/properties" xmlns:ns2="2e0cec67-8e99-4809-b204-2e21c5f4143b" xmlns:ns3="186c6925-1530-4865-af5f-fac5dba95c5e" targetNamespace="http://schemas.microsoft.com/office/2006/metadata/properties" ma:root="true" ma:fieldsID="2548132b789c8962317ea001764839ac" ns2:_="" ns3:_="">
    <xsd:import namespace="2e0cec67-8e99-4809-b204-2e21c5f4143b"/>
    <xsd:import namespace="186c6925-1530-4865-af5f-fac5dba95c5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0cec67-8e99-4809-b204-2e21c5f4143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6b51daab-3430-416d-b793-ba2d7d692e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3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6c6925-1530-4865-af5f-fac5dba95c5e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60563176-6137-4d2b-b2cc-411be8ab66e8}" ma:internalName="TaxCatchAll" ma:showField="CatchAllData" ma:web="186c6925-1530-4865-af5f-fac5dba95c5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86c6925-1530-4865-af5f-fac5dba95c5e" xsi:nil="true"/>
    <lcf76f155ced4ddcb4097134ff3c332f xmlns="2e0cec67-8e99-4809-b204-2e21c5f4143b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AE57624-A36B-473F-AF7F-B56CCA622E7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7960DCC-5046-4399-B0F1-48520FD545B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e0cec67-8e99-4809-b204-2e21c5f4143b"/>
    <ds:schemaRef ds:uri="186c6925-1530-4865-af5f-fac5dba95c5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82D949E-788F-4E36-9AD7-E7E3F907505A}">
  <ds:schemaRefs>
    <ds:schemaRef ds:uri="http://www.w3.org/XML/1998/namespace"/>
    <ds:schemaRef ds:uri="http://purl.org/dc/elements/1.1/"/>
    <ds:schemaRef ds:uri="http://purl.org/dc/dcmitype/"/>
    <ds:schemaRef ds:uri="http://schemas.openxmlformats.org/package/2006/metadata/core-properties"/>
    <ds:schemaRef ds:uri="2e0cec67-8e99-4809-b204-2e21c5f4143b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186c6925-1530-4865-af5f-fac5dba95c5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354</TotalTime>
  <Words>383</Words>
  <Application>Microsoft Office PowerPoint</Application>
  <PresentationFormat>Widescreen</PresentationFormat>
  <Paragraphs>129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 Light</vt:lpstr>
      <vt:lpstr>Corbel</vt:lpstr>
      <vt:lpstr>Metropolitan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Natalie Cooper</dc:creator>
  <cp:lastModifiedBy>Natalie Cooper</cp:lastModifiedBy>
  <cp:revision>2</cp:revision>
  <cp:lastPrinted>2026-03-12T09:15:19Z</cp:lastPrinted>
  <dcterms:created xsi:type="dcterms:W3CDTF">2025-09-19T10:45:13Z</dcterms:created>
  <dcterms:modified xsi:type="dcterms:W3CDTF">2026-03-27T09:55:53Z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0x010100BDEA316346010F49B557F930A400C0C9</vt:lpwstr>
  </property>
  <property fmtid="{D5CDD505-2E9C-101B-9397-08002B2CF9AE}" pid="3" name="MediaServiceImageTags">
    <vt:lpwstr/>
  </property>
</Properties>
</file>