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6" r:id="rId9"/>
    <p:sldId id="262" r:id="rId10"/>
    <p:sldId id="264" r:id="rId11"/>
    <p:sldId id="263" r:id="rId12"/>
    <p:sldId id="269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883AD-974D-4E8B-B7B1-FE21D500E0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734F53-ABD5-4B0A-BDF5-5D3C11ADCE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05A065-11FD-4199-A26F-CA9503220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A584D-69BE-4E27-8692-3764E0469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2BF7A-0522-4B83-BB8A-839767972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36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7FCC8-D3AA-4C1E-9240-41728117E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F823B8-01A5-4B35-A277-41974C8061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78803A-03E1-4370-AA69-7E1B4D80F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B801-7A0B-487C-A7B7-B6AE7CCF7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7A3BFE-45E6-4C99-B1CC-D1F085E61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189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FE73E-0475-4E66-B597-D59BBEB24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D38B6B-B14F-47CB-BC09-FE5F7837EB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914259-7F4A-48A6-B6CF-789DC57F3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8DAE7F-978F-492D-BD97-981F873E6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A11F8-19B4-4544-B8B1-1D2599D80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773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73D5E-1F3D-4AB2-9EEE-E40B158BE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5335B4-31AC-4E43-8204-1C7D6083F7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79D476-0271-41FB-BD12-79D3296A0F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B37D2-2887-408F-8F2A-260CC67FD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A43096-E459-45EB-B266-68BBA76D7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C15391-50E4-4B41-B18A-CA8F6E889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302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71FA0-1A76-4D49-94F2-6799782EA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35A311-1392-41FB-9C03-A6EE0B3A6C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9C93F6-9D1E-48C9-BC10-4786EFFC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84B102-C1ED-4E2B-BAD8-A6F1DA0812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7270ED-B802-43DC-AE3E-E1896CC866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8A0AA0-8E3B-4A93-ABD3-BF68F1C31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0A33EA-C90A-419D-844E-8744845D8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A6F734-68E8-4B50-9CFA-5CC44FA58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633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E31FE-95B5-46C7-8DCF-A3469C36C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39C22D-6E52-4959-85CE-99C90D823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5B39F6-F88B-45F0-B782-322E55ED3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51D5A5-FAFF-4B8F-A926-9E52713C0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18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8A023A-D3E8-4810-AF80-FF3F562C4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B98BFC-FF0E-423F-88A4-1536046DA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5C7D4F-43F6-499C-BE36-D36F6C929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E39FDE-0858-4C79-8276-CF683BBDB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D11D72-3D90-4A95-B859-D0E78EFB61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B40E65-E9B6-44D8-8C87-B9FA29A7D9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15F4F7-8A85-41C4-8D19-75B6F6C9B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ED2CCC-37AB-40D4-9A8B-BE24721A1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25A2BA-446A-489D-B12E-AD9952E5F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056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96BEAB-9B25-4CA2-91A0-612044284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ED5272-93DE-4A2A-9F31-9DA234AB09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E2CB6E-672C-4E0F-85A3-136983A9A4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A5610E-B80B-43B0-B679-CE41E6052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C7A0CE-3687-49B0-9EE4-0A0FC6EF3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79B616-166B-4887-B384-32AF5AC3F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150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06B84-0C5B-4CFA-A1C2-50D977AEE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97701F-5E29-434C-8149-111932F620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308F79-3888-4BD0-99FF-2605ED926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75CFF-C1B4-4E9D-BF71-0CB69041A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45CF24-2057-4070-96E6-F6A5C5278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05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21443A-47C9-45EE-A4FD-0A983D125D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DACD7B-05B5-4FF0-B133-AAA781FF82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DFF402-957A-4D34-B5C5-0E9B76084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2E4C07-0ED5-4F5E-B628-4C0326E1C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B1788F-CE13-4411-B6B1-D6AD30472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9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9F8346-DC52-4446-9644-D691A067D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8D36FD-D38B-44B0-9845-2F8A34F52F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CE7B6C-E173-4893-AD23-22B9ED2B94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9770FC-65CF-4A91-B358-D97A6767B3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97A15F-887E-497B-A677-E9A67B3295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764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gsouto-digitalteacher.blogspot.com/2014/04/international-childrens-book-day-in.html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rofile/Suzanne_Mol/publication/49740676_To_Read_or_Not_to_Read_A_Meta-Analysis_of_Print_Exposure_From_Infancy_to_Early_Adulthood/links/574eb19208aefc38ba1119bc.pdf" TargetMode="External"/><Relationship Id="rId2" Type="http://schemas.openxmlformats.org/officeDocument/2006/relationships/hyperlink" Target="http://onlinelibrary.wiley.com/doi/10.1111/1467-8624.00417/ful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tandfonline.com/doi/abs/10.1080/19388071003731554" TargetMode="External"/><Relationship Id="rId4" Type="http://schemas.openxmlformats.org/officeDocument/2006/relationships/hyperlink" Target="http://journals.sagepub.com/doi/abs/10.1177/0142723711422626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0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3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BA6DCD-7CC0-402F-8A2E-5AF662E3B9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4593" r="11844" b="-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9" name="Rectangle 12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F07783-8CEB-450A-AF0F-6A82C6D7387C}"/>
              </a:ext>
            </a:extLst>
          </p:cNvPr>
          <p:cNvSpPr txBox="1"/>
          <p:nvPr/>
        </p:nvSpPr>
        <p:spPr>
          <a:xfrm>
            <a:off x="9089206" y="6014478"/>
            <a:ext cx="245932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gsouto-digitalteacher.blogspot.com/2014/04/international-childrens-book-day-in.html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888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E98C3-D897-48D1-AD80-AB4C2975B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C6347-6E0F-4986-A8F8-FF84987FD8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Reading is a life skill that opens the door to the rest of our learning. Therefore a child needs to be able to decode and to comprehend a text that they are reading. The comprehending is fundamental.</a:t>
            </a:r>
          </a:p>
          <a:p>
            <a:endParaRPr lang="en-GB" dirty="0"/>
          </a:p>
          <a:p>
            <a:r>
              <a:rPr lang="en-GB" dirty="0"/>
              <a:t>Research shows that</a:t>
            </a:r>
          </a:p>
          <a:p>
            <a:r>
              <a:rPr lang="en-GB" dirty="0"/>
              <a:t>Students who read the most, read the best, achieve the most and stay in education the longest.</a:t>
            </a:r>
          </a:p>
          <a:p>
            <a:r>
              <a:rPr lang="en-GB" dirty="0"/>
              <a:t>Those who don’t read much, cant get better at it.</a:t>
            </a:r>
          </a:p>
        </p:txBody>
      </p:sp>
    </p:spTree>
    <p:extLst>
      <p:ext uri="{BB962C8B-B14F-4D97-AF65-F5344CB8AC3E}">
        <p14:creationId xmlns:p14="http://schemas.microsoft.com/office/powerpoint/2010/main" val="2773057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C42F0-E703-48D4-8CE3-78663B94D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in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E8901-2CF5-4389-93B2-EFFED30E9C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school we are always reading and we read in all areas of the curriculum.</a:t>
            </a:r>
          </a:p>
          <a:p>
            <a:r>
              <a:rPr lang="en-GB" dirty="0"/>
              <a:t>Independent reading (your child’s reading book should be closely matched to their reading ability and comprehension levels)</a:t>
            </a:r>
          </a:p>
          <a:p>
            <a:r>
              <a:rPr lang="en-GB" dirty="0"/>
              <a:t>Library – every child should visit the library once a week. The book chosen is of the child’s choice and is an opportunity to look at a wider range of books. </a:t>
            </a:r>
          </a:p>
          <a:p>
            <a:r>
              <a:rPr lang="en-GB" dirty="0"/>
              <a:t>Whole Class Reading</a:t>
            </a:r>
          </a:p>
          <a:p>
            <a:r>
              <a:rPr lang="en-GB" dirty="0"/>
              <a:t>Drop Every Thing and Read.</a:t>
            </a:r>
          </a:p>
        </p:txBody>
      </p:sp>
    </p:spTree>
    <p:extLst>
      <p:ext uri="{BB962C8B-B14F-4D97-AF65-F5344CB8AC3E}">
        <p14:creationId xmlns:p14="http://schemas.microsoft.com/office/powerpoint/2010/main" val="2605064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DDA3B-1AF2-492B-8ABB-E9A05D3B8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D0F87E-249F-47C7-85A8-8F00D1C40A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Good readers go through a number of different processes when they read.</a:t>
            </a:r>
          </a:p>
          <a:p>
            <a:r>
              <a:rPr lang="en-GB" dirty="0"/>
              <a:t>They should be able to self-monitor. Encourage your child to ask, “Does this make sense?”</a:t>
            </a:r>
          </a:p>
          <a:p>
            <a:r>
              <a:rPr lang="en-GB" dirty="0"/>
              <a:t>If it doesn’t make sense then use these strategies:</a:t>
            </a:r>
          </a:p>
          <a:p>
            <a:r>
              <a:rPr lang="en-GB" dirty="0"/>
              <a:t>Go back and reread</a:t>
            </a:r>
          </a:p>
          <a:p>
            <a:r>
              <a:rPr lang="en-GB" dirty="0"/>
              <a:t>Read ahead to clarify meaning</a:t>
            </a:r>
          </a:p>
          <a:p>
            <a:r>
              <a:rPr lang="en-GB" dirty="0"/>
              <a:t>Summarise what has happened so far</a:t>
            </a:r>
          </a:p>
        </p:txBody>
      </p:sp>
    </p:spTree>
    <p:extLst>
      <p:ext uri="{BB962C8B-B14F-4D97-AF65-F5344CB8AC3E}">
        <p14:creationId xmlns:p14="http://schemas.microsoft.com/office/powerpoint/2010/main" val="586478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50213-8DB8-41C8-8977-92E6B572F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59F5BD-7AE5-4F44-B94A-EADB31442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Good readers use their background knowledge, this is everything they already know;</a:t>
            </a:r>
          </a:p>
          <a:p>
            <a:r>
              <a:rPr lang="en-GB" dirty="0"/>
              <a:t>Their personal history</a:t>
            </a:r>
          </a:p>
          <a:p>
            <a:r>
              <a:rPr lang="en-GB" dirty="0"/>
              <a:t>What they have read or seen before</a:t>
            </a:r>
          </a:p>
          <a:p>
            <a:r>
              <a:rPr lang="en-GB" dirty="0"/>
              <a:t>Their experiences</a:t>
            </a:r>
          </a:p>
          <a:p>
            <a:r>
              <a:rPr lang="en-GB" dirty="0"/>
              <a:t>Their likes and dislikes</a:t>
            </a:r>
          </a:p>
          <a:p>
            <a:endParaRPr lang="en-GB" dirty="0"/>
          </a:p>
          <a:p>
            <a:r>
              <a:rPr lang="en-GB" dirty="0"/>
              <a:t>We use our background knowledge to help us to understand what we are reading.</a:t>
            </a:r>
          </a:p>
        </p:txBody>
      </p:sp>
    </p:spTree>
    <p:extLst>
      <p:ext uri="{BB962C8B-B14F-4D97-AF65-F5344CB8AC3E}">
        <p14:creationId xmlns:p14="http://schemas.microsoft.com/office/powerpoint/2010/main" val="2128047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9DE0F-6D0F-4E7C-826B-25672473F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22D32D8-CFE0-4FAF-89F9-B29747C5EF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Visualising</a:t>
            </a:r>
          </a:p>
          <a:p>
            <a:endParaRPr lang="en-GB" dirty="0"/>
          </a:p>
          <a:p>
            <a:r>
              <a:rPr lang="en-GB" dirty="0"/>
              <a:t>Being able to visualise what is happening in a text is closely linked to your background knowledge. (you can’t visualise what you don’t know)</a:t>
            </a:r>
          </a:p>
          <a:p>
            <a:endParaRPr lang="en-GB" dirty="0"/>
          </a:p>
          <a:p>
            <a:r>
              <a:rPr lang="en-GB" dirty="0"/>
              <a:t>Children who are able to visualise the text generally comprehend much better. </a:t>
            </a:r>
          </a:p>
        </p:txBody>
      </p:sp>
    </p:spTree>
    <p:extLst>
      <p:ext uri="{BB962C8B-B14F-4D97-AF65-F5344CB8AC3E}">
        <p14:creationId xmlns:p14="http://schemas.microsoft.com/office/powerpoint/2010/main" val="2950686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CEA89-D507-418C-B952-BF53F46B1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E694097-A34F-4EE5-9689-6FAAE08B28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Infer</a:t>
            </a:r>
          </a:p>
          <a:p>
            <a:pPr marL="0" indent="0">
              <a:buNone/>
            </a:pPr>
            <a:r>
              <a:rPr lang="en-GB" dirty="0"/>
              <a:t>Being able to infer is an important life-skill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When reading we need to be able to infer to answer questions that </a:t>
            </a:r>
          </a:p>
          <a:p>
            <a:pPr marL="0" indent="0">
              <a:buNone/>
            </a:pPr>
            <a:r>
              <a:rPr lang="en-GB" dirty="0"/>
              <a:t>Read on the lines (are straight forward retrieval)</a:t>
            </a:r>
          </a:p>
          <a:p>
            <a:pPr marL="0" indent="0">
              <a:buNone/>
            </a:pPr>
            <a:r>
              <a:rPr lang="en-GB" dirty="0"/>
              <a:t>Read between the lines (what the author is implying by saying something)</a:t>
            </a:r>
          </a:p>
          <a:p>
            <a:pPr marL="0" indent="0">
              <a:buNone/>
            </a:pPr>
            <a:r>
              <a:rPr lang="en-GB" dirty="0"/>
              <a:t>Read beyond the lines. (explaining your opinion, based on your own experiences and background knowledge)</a:t>
            </a:r>
          </a:p>
        </p:txBody>
      </p:sp>
    </p:spTree>
    <p:extLst>
      <p:ext uri="{BB962C8B-B14F-4D97-AF65-F5344CB8AC3E}">
        <p14:creationId xmlns:p14="http://schemas.microsoft.com/office/powerpoint/2010/main" val="1855506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CE23E-A22F-4D32-8DD0-47C401C97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6BCF62-9049-447F-94F5-3BB65CBC05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During Whole Class Reading we teach a range of strategies and skills so that the children are equipped to answer different types of questions.</a:t>
            </a:r>
          </a:p>
          <a:p>
            <a:r>
              <a:rPr lang="en-GB" dirty="0"/>
              <a:t>We also read a range of fiction, non-fiction and poetry.</a:t>
            </a:r>
          </a:p>
          <a:p>
            <a:r>
              <a:rPr lang="en-GB" dirty="0"/>
              <a:t>The types of questions the children could be asked involve, retrieval, predicting, summarising, inferring, sequencing, vocabulary and discussing the author’s language choices. </a:t>
            </a:r>
          </a:p>
        </p:txBody>
      </p:sp>
    </p:spTree>
    <p:extLst>
      <p:ext uri="{BB962C8B-B14F-4D97-AF65-F5344CB8AC3E}">
        <p14:creationId xmlns:p14="http://schemas.microsoft.com/office/powerpoint/2010/main" val="39421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FCBE4-E3C3-4681-825C-14CC20EBA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End of Year 6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67F94-F93D-44CA-A4DF-098E6BAF6C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000" dirty="0"/>
              <a:t>•read age-appropriate books with confidence and fluency (including whole novels)  </a:t>
            </a:r>
          </a:p>
          <a:p>
            <a:r>
              <a:rPr lang="en-GB" sz="2000" dirty="0"/>
              <a:t>•read aloud with intonation that shows understanding  </a:t>
            </a:r>
          </a:p>
          <a:p>
            <a:r>
              <a:rPr lang="en-GB" sz="2000" dirty="0"/>
              <a:t>•work out the meaning of words from the context  </a:t>
            </a:r>
          </a:p>
          <a:p>
            <a:r>
              <a:rPr lang="en-GB" sz="2000" dirty="0"/>
              <a:t>•explain and discuss their understanding of what they have read, drawing inferences and justifying these with evidence  </a:t>
            </a:r>
          </a:p>
          <a:p>
            <a:r>
              <a:rPr lang="en-GB" sz="2000" dirty="0"/>
              <a:t>•predict what might happen from details stated and implied  </a:t>
            </a:r>
          </a:p>
          <a:p>
            <a:r>
              <a:rPr lang="en-GB" sz="2000" dirty="0"/>
              <a:t>•retrieve information from non-fiction  </a:t>
            </a:r>
          </a:p>
          <a:p>
            <a:r>
              <a:rPr lang="en-GB" sz="2000" dirty="0"/>
              <a:t>•summarise main ideas, identifying key details and using quotations for illustration  </a:t>
            </a:r>
          </a:p>
          <a:p>
            <a:r>
              <a:rPr lang="en-GB" sz="2000" dirty="0"/>
              <a:t>•evaluate how authors use language, including figurative language, considering the impact on the reader   </a:t>
            </a:r>
          </a:p>
          <a:p>
            <a:r>
              <a:rPr lang="en-GB" sz="2000" dirty="0"/>
              <a:t>•make comparisons within and across books.</a:t>
            </a:r>
          </a:p>
        </p:txBody>
      </p:sp>
    </p:spTree>
    <p:extLst>
      <p:ext uri="{BB962C8B-B14F-4D97-AF65-F5344CB8AC3E}">
        <p14:creationId xmlns:p14="http://schemas.microsoft.com/office/powerpoint/2010/main" val="39958459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55D8B-F2C9-419C-B34C-70064FCF1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Year 6 Reading </a:t>
            </a:r>
            <a:r>
              <a:rPr lang="en-GB" dirty="0" err="1"/>
              <a:t>Sats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DC9D1-64AB-42EE-8777-E6C2F168F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Reading – one paper</a:t>
            </a:r>
            <a:endParaRPr lang="en-GB" dirty="0"/>
          </a:p>
          <a:p>
            <a:r>
              <a:rPr lang="en-GB" dirty="0"/>
              <a:t>The KS2 reading test is only one paper, containing comprehension questions based on three different genres of text. The test has a reading booklet and a separate answer booklet. Children will have one hour to read all three texts and complete the questions, which are worth a total of 50 marks.</a:t>
            </a:r>
          </a:p>
          <a:p>
            <a:endParaRPr lang="en-GB" dirty="0"/>
          </a:p>
          <a:p>
            <a:r>
              <a:rPr lang="en-GB" dirty="0"/>
              <a:t>The children need to be fluent readers so that they can read the text confidently in the time given. </a:t>
            </a:r>
          </a:p>
          <a:p>
            <a:r>
              <a:rPr lang="en-GB" dirty="0"/>
              <a:t>Music Box was last year’s fiction text.</a:t>
            </a:r>
          </a:p>
        </p:txBody>
      </p:sp>
    </p:spTree>
    <p:extLst>
      <p:ext uri="{BB962C8B-B14F-4D97-AF65-F5344CB8AC3E}">
        <p14:creationId xmlns:p14="http://schemas.microsoft.com/office/powerpoint/2010/main" val="42111666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C97C6-077C-40C1-BB8F-AF9B5D346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to your child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EF6BCD-D82C-4A28-95C0-5AEE9479AE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latin typeface="+mj-lt"/>
              </a:rPr>
              <a:t>Reading to your child even in Year 5 and 6 is very important.</a:t>
            </a:r>
          </a:p>
          <a:p>
            <a:r>
              <a:rPr lang="en-GB" i="1" dirty="0"/>
              <a:t>Research has typically found that shared reading experiences are highly beneficial for young people. Benefits of shared reading include  enriched language exposure, fostering the development of </a:t>
            </a:r>
            <a:r>
              <a:rPr lang="en-GB" i="1" u="sng" dirty="0">
                <a:hlinkClick r:id="rId2"/>
              </a:rPr>
              <a:t>listening skills</a:t>
            </a:r>
            <a:r>
              <a:rPr lang="en-GB" i="1" dirty="0"/>
              <a:t>, </a:t>
            </a:r>
            <a:r>
              <a:rPr lang="en-GB" i="1" u="sng" dirty="0">
                <a:hlinkClick r:id="rId3"/>
              </a:rPr>
              <a:t>spelling</a:t>
            </a:r>
            <a:r>
              <a:rPr lang="en-GB" i="1" dirty="0"/>
              <a:t>, </a:t>
            </a:r>
            <a:r>
              <a:rPr lang="en-GB" i="1" u="sng" dirty="0">
                <a:hlinkClick r:id="rId3"/>
              </a:rPr>
              <a:t>reading comprehension</a:t>
            </a:r>
            <a:r>
              <a:rPr lang="en-GB" i="1" dirty="0"/>
              <a:t> and </a:t>
            </a:r>
            <a:r>
              <a:rPr lang="en-GB" i="1" u="sng" dirty="0">
                <a:hlinkClick r:id="rId4"/>
              </a:rPr>
              <a:t>vocabulary</a:t>
            </a:r>
            <a:r>
              <a:rPr lang="en-GB" i="1" dirty="0"/>
              <a:t>.</a:t>
            </a:r>
          </a:p>
          <a:p>
            <a:r>
              <a:rPr lang="en-GB" i="1" dirty="0"/>
              <a:t> They are also valued as a shared social opportunity between parents and their children to foster </a:t>
            </a:r>
            <a:r>
              <a:rPr lang="en-GB" i="1" u="sng" dirty="0">
                <a:hlinkClick r:id="rId5"/>
              </a:rPr>
              <a:t>positive attitudes</a:t>
            </a:r>
            <a:r>
              <a:rPr lang="en-GB" i="1" dirty="0"/>
              <a:t> toward reading.</a:t>
            </a:r>
          </a:p>
          <a:p>
            <a:r>
              <a:rPr lang="en-GB" dirty="0"/>
              <a:t>Your child's reading experience is much more than the reading book which comes home from school. Reading is happening all the time in a classroom and in the school. It is taught in specific reading and English lessons, but children are practising and using their 'reading' constantly across all subjects too.</a:t>
            </a:r>
          </a:p>
          <a:p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5360821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47FF45-3429-4256-B23B-862C4A0C7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Parents can support this 'reading journey' through regular reading at home. Reading to and with your child every evening for at least ten minutes can make a dramatic difference to a child's achievement within school.</a:t>
            </a:r>
          </a:p>
          <a:p>
            <a:r>
              <a:rPr lang="en-GB" dirty="0"/>
              <a:t> A report from the Oxford University Press highlighted the importance of parents reading with their children. </a:t>
            </a:r>
          </a:p>
          <a:p>
            <a:r>
              <a:rPr lang="en-GB" dirty="0">
                <a:solidFill>
                  <a:srgbClr val="FF0000"/>
                </a:solidFill>
              </a:rPr>
              <a:t>'Children who read outside of class are 13 times more likely to read above the expected level for their age'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46815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3BAC2-934F-4E1F-8D14-933C09921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/>
              <a:t>Read…….</a:t>
            </a:r>
          </a:p>
        </p:txBody>
      </p:sp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6A80DC94-EAC4-4179-ADAD-259359DC5D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" r="9313"/>
          <a:stretch/>
        </p:blipFill>
        <p:spPr bwMode="auto">
          <a:xfrm>
            <a:off x="20" y="10"/>
            <a:ext cx="4635571" cy="68579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56F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98941A-6001-4CEA-B352-81678560D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GB" sz="3200" dirty="0"/>
              <a:t>If you read for 20 minutes every day you will read 1.8 million words a year.</a:t>
            </a:r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60256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E5BE2-5357-4690-B2F8-CC43F3EF2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Website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517F80-2AAC-4654-AD2C-A689202A06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Our brand new website will be launched very soon.</a:t>
            </a:r>
          </a:p>
        </p:txBody>
      </p:sp>
    </p:spTree>
    <p:extLst>
      <p:ext uri="{BB962C8B-B14F-4D97-AF65-F5344CB8AC3E}">
        <p14:creationId xmlns:p14="http://schemas.microsoft.com/office/powerpoint/2010/main" val="2648663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1365</TotalTime>
  <Words>887</Words>
  <Application>Microsoft Office PowerPoint</Application>
  <PresentationFormat>Widescreen</PresentationFormat>
  <Paragraphs>74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Reading </vt:lpstr>
      <vt:lpstr>Reading in school</vt:lpstr>
      <vt:lpstr>Reading </vt:lpstr>
      <vt:lpstr>Reading </vt:lpstr>
      <vt:lpstr>Reading </vt:lpstr>
      <vt:lpstr>Reading </vt:lpstr>
      <vt:lpstr>Reading Skills</vt:lpstr>
      <vt:lpstr>End of Year 6 Expectations</vt:lpstr>
      <vt:lpstr>Year 6 Reading Sats</vt:lpstr>
      <vt:lpstr>Reading to your child</vt:lpstr>
      <vt:lpstr>PowerPoint Presentation</vt:lpstr>
      <vt:lpstr>Read…….</vt:lpstr>
      <vt:lpstr>Website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Brian Bauckham</dc:creator>
  <cp:lastModifiedBy>Jenney Bauckham</cp:lastModifiedBy>
  <cp:revision>4</cp:revision>
  <dcterms:created xsi:type="dcterms:W3CDTF">2019-09-15T18:50:21Z</dcterms:created>
  <dcterms:modified xsi:type="dcterms:W3CDTF">2019-09-20T08:29:45Z</dcterms:modified>
</cp:coreProperties>
</file>